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129D-8867-499F-95C9-C564B616762E}" type="datetimeFigureOut">
              <a:rPr lang="de-CH" smtClean="0"/>
              <a:t>07.02.2019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9BFA-5ACE-4CE5-900B-7FC454121D94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en-US"/>
              <a:t>2.5-Zimmer Wohnung in St. Moritz Bad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en-US" sz="2000" dirty="0">
                <a:sym typeface="+mn-ea"/>
              </a:rPr>
              <a:t>Moderne, charmante 2.5-Zimmer Wohnung (Zweitwohnung) mit ausgebautem Disporaum an zentraler &amp; ruhiger Lage in St. Moritz Bad.</a:t>
            </a:r>
          </a:p>
          <a:p>
            <a:pPr marL="0" indent="0">
              <a:buNone/>
            </a:pPr>
            <a:r>
              <a:rPr lang="de-CH" altLang="en-US" sz="2000" dirty="0">
                <a:sym typeface="+mn-ea"/>
              </a:rPr>
              <a:t>Die Wohnung befindet sich in einem im Jahr 2002 erbautem Mehrfamilienhaus direkt am Waldrand und den Langlaufloipen.</a:t>
            </a:r>
          </a:p>
          <a:p>
            <a:pPr marL="0" indent="0">
              <a:buNone/>
            </a:pPr>
            <a:r>
              <a:rPr lang="de-CH" altLang="en-US" sz="2000" dirty="0">
                <a:sym typeface="+mn-ea"/>
              </a:rPr>
              <a:t>100m zur Bushaltestelle und Nähe zum See, Schwimmbad und der Talstation vom Skigebiet </a:t>
            </a:r>
            <a:r>
              <a:rPr lang="de-CH" altLang="en-US" sz="2000" dirty="0" err="1">
                <a:sym typeface="+mn-ea"/>
              </a:rPr>
              <a:t>Corviglia</a:t>
            </a:r>
            <a:r>
              <a:rPr lang="de-CH" altLang="en-US" sz="2000" dirty="0">
                <a:sym typeface="+mn-ea"/>
              </a:rPr>
              <a:t>.</a:t>
            </a:r>
          </a:p>
          <a:p>
            <a:pPr marL="0" indent="0">
              <a:buNone/>
            </a:pPr>
            <a:r>
              <a:rPr lang="de-CH" altLang="en-US" sz="2000" dirty="0">
                <a:sym typeface="+mn-ea"/>
              </a:rPr>
              <a:t>Die helle Wohnung besticht durch die optimale Raumnutzung mit Einbauschränken und einem geschmackvollen Innenausbau.</a:t>
            </a:r>
          </a:p>
          <a:p>
            <a:pPr marL="0" indent="0">
              <a:buNone/>
            </a:pPr>
            <a:r>
              <a:rPr lang="de-CH" altLang="en-US" sz="2000" dirty="0"/>
              <a:t>Grosszügige Nebenräume sind im Haus vorhanden (Ski, Velo, Kinderwagen, Waschküche)</a:t>
            </a:r>
          </a:p>
          <a:p>
            <a:pPr marL="0" indent="0">
              <a:buNone/>
            </a:pPr>
            <a:r>
              <a:rPr lang="de-CH" sz="2000" dirty="0">
                <a:sym typeface="+mn-ea"/>
              </a:rPr>
              <a:t>Preis: SFr. 720’000.00 inkl. Disporaum und Tiefgaragenplatz</a:t>
            </a:r>
          </a:p>
          <a:p>
            <a:pPr marL="0" indent="0">
              <a:buNone/>
            </a:pPr>
            <a:endParaRPr lang="de-CH" sz="2000" dirty="0">
              <a:sym typeface="+mn-ea"/>
            </a:endParaRPr>
          </a:p>
          <a:p>
            <a:pPr marL="0" indent="0">
              <a:buNone/>
            </a:pPr>
            <a:endParaRPr lang="de-CH" altLang="en-US" sz="2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" name="Straight Connector 1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Picture -2147482624" descr="WIAG_Logo (00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17FC5-569A-4B80-9911-A125FB7B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84FE9-95EC-41A9-AD3B-55DE92BFE4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Frau Sibylle Gilli</a:t>
            </a:r>
          </a:p>
          <a:p>
            <a:pPr marL="0" indent="0">
              <a:buNone/>
            </a:pPr>
            <a:r>
              <a:rPr lang="de-CH" dirty="0"/>
              <a:t>WIAG IMMOBILIEN AG</a:t>
            </a:r>
          </a:p>
          <a:p>
            <a:pPr marL="0" indent="0">
              <a:buNone/>
            </a:pPr>
            <a:r>
              <a:rPr lang="de-CH" dirty="0" err="1"/>
              <a:t>Gubelstrasse</a:t>
            </a:r>
            <a:r>
              <a:rPr lang="de-CH" dirty="0"/>
              <a:t> 19</a:t>
            </a:r>
          </a:p>
          <a:p>
            <a:pPr marL="0" indent="0">
              <a:buNone/>
            </a:pPr>
            <a:r>
              <a:rPr lang="de-CH" dirty="0"/>
              <a:t>CH-6300 Zug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Tel.: 041 711 36 03</a:t>
            </a:r>
          </a:p>
          <a:p>
            <a:pPr marL="0" indent="0">
              <a:buNone/>
            </a:pPr>
            <a:r>
              <a:rPr lang="de-CH" dirty="0"/>
              <a:t>Natel: 076 558 28 16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sibylle.gilli@wiagimmobilien.ch</a:t>
            </a:r>
          </a:p>
        </p:txBody>
      </p:sp>
      <p:pic>
        <p:nvPicPr>
          <p:cNvPr id="5" name="Picture -2147482624" descr="WIAG_Logo (002)">
            <a:extLst>
              <a:ext uri="{FF2B5EF4-FFF2-40B4-BE49-F238E27FC236}">
                <a16:creationId xmlns:a16="http://schemas.microsoft.com/office/drawing/2014/main" id="{8EF7B384-CD07-4DF3-BF1E-EAA39B2B8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28178" y="542051"/>
            <a:ext cx="2825622" cy="9717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276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Eckdaten der Wohnung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Via </a:t>
            </a:r>
            <a:r>
              <a:rPr lang="de-CH" sz="2400" dirty="0" err="1"/>
              <a:t>Surpunt</a:t>
            </a:r>
            <a:r>
              <a:rPr lang="de-CH" sz="2400" dirty="0"/>
              <a:t> 20a, 7500 St. Moritz</a:t>
            </a:r>
          </a:p>
          <a:p>
            <a:r>
              <a:rPr lang="de-CH" sz="2400" dirty="0"/>
              <a:t>2.5 Zimmerwohnung im 1. Stock</a:t>
            </a:r>
          </a:p>
          <a:p>
            <a:r>
              <a:rPr lang="de-CH" sz="2400" dirty="0">
                <a:sym typeface="+mn-ea"/>
              </a:rPr>
              <a:t>55 m</a:t>
            </a:r>
            <a:r>
              <a:rPr lang="de-CH" sz="2400" baseline="30000" dirty="0">
                <a:sym typeface="+mn-ea"/>
              </a:rPr>
              <a:t>2 </a:t>
            </a:r>
            <a:r>
              <a:rPr lang="de-CH" sz="2400" dirty="0">
                <a:sym typeface="+mn-ea"/>
              </a:rPr>
              <a:t>Wohnfläche</a:t>
            </a:r>
          </a:p>
          <a:p>
            <a:r>
              <a:rPr lang="de-CH" sz="2400" dirty="0"/>
              <a:t>Modernes Mehrfamilienhaus (2002), kein Sanierungsbedarf </a:t>
            </a:r>
          </a:p>
          <a:p>
            <a:r>
              <a:rPr lang="de-CH" sz="2400" dirty="0"/>
              <a:t>1 Schlafzimmer</a:t>
            </a:r>
          </a:p>
          <a:p>
            <a:r>
              <a:rPr lang="de-CH" sz="2400" dirty="0"/>
              <a:t>1 Badezimmer (Dusche)</a:t>
            </a:r>
          </a:p>
          <a:p>
            <a:r>
              <a:rPr lang="de-CH" sz="2400" dirty="0"/>
              <a:t>Fussbodenheizung</a:t>
            </a:r>
          </a:p>
          <a:p>
            <a:r>
              <a:rPr lang="de-CH" sz="2400" dirty="0"/>
              <a:t>Ausgebauter Disporaum mit Dusche und WC (</a:t>
            </a:r>
            <a:r>
              <a:rPr lang="de-CH" sz="2400" dirty="0">
                <a:sym typeface="+mn-ea"/>
              </a:rPr>
              <a:t>20 m</a:t>
            </a:r>
            <a:r>
              <a:rPr lang="de-CH" sz="2400" baseline="30000" dirty="0">
                <a:sym typeface="+mn-ea"/>
              </a:rPr>
              <a:t>2</a:t>
            </a:r>
            <a:r>
              <a:rPr lang="de-CH" sz="2400" dirty="0">
                <a:solidFill>
                  <a:schemeClr val="tx1"/>
                </a:solidFill>
                <a:uFillTx/>
                <a:sym typeface="+mn-ea"/>
              </a:rPr>
              <a:t>)</a:t>
            </a:r>
          </a:p>
          <a:p>
            <a:endParaRPr lang="de-CH" dirty="0">
              <a:sym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CH" sz="2400" dirty="0">
                <a:sym typeface="+mn-ea"/>
              </a:rPr>
              <a:t>1 Parkplatz in der Tiefgarage</a:t>
            </a:r>
          </a:p>
          <a:p>
            <a:r>
              <a:rPr lang="de-CH" sz="2400" dirty="0"/>
              <a:t>Aussenplätze für Besucher vorhanden</a:t>
            </a:r>
          </a:p>
          <a:p>
            <a:r>
              <a:rPr lang="de-CH" sz="2400" dirty="0"/>
              <a:t>Kellerabteil</a:t>
            </a:r>
          </a:p>
          <a:p>
            <a:r>
              <a:rPr lang="de-CH" sz="2400" dirty="0"/>
              <a:t>2 Waschküchen mit Waschmaschine und Tumbler im Untergeschoss</a:t>
            </a:r>
          </a:p>
          <a:p>
            <a:r>
              <a:rPr lang="de-CH" sz="2400" dirty="0"/>
              <a:t>2 Skiräume, Veloraum, Raum für Kinderwagen und Schlitten</a:t>
            </a:r>
          </a:p>
          <a:p>
            <a:r>
              <a:rPr lang="de-CH" sz="2400" dirty="0"/>
              <a:t>Treppenaus mit Lift zur Garage, Keller und Hobbyraum</a:t>
            </a:r>
          </a:p>
          <a:p>
            <a:r>
              <a:rPr lang="de-CH" sz="2400" dirty="0"/>
              <a:t>Nebenkosten pro Jahr: SFR. 2’200.00</a:t>
            </a:r>
          </a:p>
          <a:p>
            <a:endParaRPr lang="de-CH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-2147482624" descr="WIAG_Logo (00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Eckdaten der Wohnung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CH" sz="2000" dirty="0"/>
              <a:t>Sehr gefragte, ruhige und zentrale Lage in St. Moritz Bad</a:t>
            </a:r>
          </a:p>
          <a:p>
            <a:r>
              <a:rPr lang="de-CH" sz="2000" dirty="0"/>
              <a:t>Aussicht Richtung Osten – Morgensonne</a:t>
            </a:r>
          </a:p>
          <a:p>
            <a:r>
              <a:rPr lang="de-CH" sz="2000" dirty="0"/>
              <a:t>Charmante Wohnung mit guter Einteilung</a:t>
            </a:r>
          </a:p>
          <a:p>
            <a:r>
              <a:rPr lang="de-CH" sz="2000" dirty="0"/>
              <a:t>Optimale Raumausnutzung durch Einbauschränke</a:t>
            </a:r>
          </a:p>
          <a:p>
            <a:r>
              <a:rPr lang="de-CH" sz="2000" dirty="0"/>
              <a:t>Gute Wohnungsgrösse mit guter Ausrichtung, optimale Raumaufteilung für Paare oder kleine Familien</a:t>
            </a:r>
          </a:p>
          <a:p>
            <a:r>
              <a:rPr lang="de-CH" sz="2000" dirty="0"/>
              <a:t>Geschmackvoller Innenausbau</a:t>
            </a:r>
          </a:p>
          <a:p>
            <a:r>
              <a:rPr lang="de-CH" sz="2000" dirty="0"/>
              <a:t>Ausgebauter Disporaum (20</a:t>
            </a:r>
            <a:r>
              <a:rPr lang="de-CH" sz="2000" dirty="0">
                <a:sym typeface="+mn-ea"/>
              </a:rPr>
              <a:t>m</a:t>
            </a:r>
            <a:r>
              <a:rPr lang="de-CH" sz="2000" baseline="30000" dirty="0">
                <a:sym typeface="+mn-ea"/>
              </a:rPr>
              <a:t>2</a:t>
            </a:r>
            <a:r>
              <a:rPr lang="de-CH" sz="2000" dirty="0"/>
              <a:t>) mit Dusche / WC und TV Anschluss als Gästezimmer nutzbar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r>
              <a:rPr lang="de-CH" sz="2000" dirty="0"/>
              <a:t>Schlafzimmer mit mehreren Einbauschränken</a:t>
            </a:r>
          </a:p>
          <a:p>
            <a:r>
              <a:rPr lang="de-CH" sz="2000" dirty="0"/>
              <a:t>Helles Wohn-/Esszimmer</a:t>
            </a:r>
          </a:p>
          <a:p>
            <a:r>
              <a:rPr lang="de-CH" sz="2000" dirty="0"/>
              <a:t>Küche mit modernen Einbaugeräten</a:t>
            </a:r>
          </a:p>
          <a:p>
            <a:r>
              <a:rPr lang="de-CH" sz="2000" dirty="0"/>
              <a:t>Vorraum / Garderobe mit Einbauschränken</a:t>
            </a:r>
          </a:p>
          <a:p>
            <a:r>
              <a:rPr lang="de-CH" sz="2000" dirty="0"/>
              <a:t>Hochwertiger, neuer Eichen-Parkett (2017)</a:t>
            </a:r>
          </a:p>
          <a:p>
            <a:r>
              <a:rPr lang="de-CH" sz="2000" dirty="0" err="1"/>
              <a:t>Mehrfamilenhaus</a:t>
            </a:r>
            <a:r>
              <a:rPr lang="de-CH" sz="2000" dirty="0"/>
              <a:t> mit Lift und Tiefgarage</a:t>
            </a:r>
          </a:p>
          <a:p>
            <a:r>
              <a:rPr lang="de-CH" sz="2000" dirty="0"/>
              <a:t>Gute ÖV-Anbindung (100m zur Bushaltestelle)</a:t>
            </a:r>
          </a:p>
          <a:p>
            <a:r>
              <a:rPr lang="de-CH" sz="2000" dirty="0"/>
              <a:t>Nähe zum Schwimmbad, Talstation Skigebiet (Signalbahn), See, direkt an der Langlaufloipe</a:t>
            </a:r>
          </a:p>
          <a:p>
            <a:r>
              <a:rPr lang="de-CH" sz="2000" dirty="0"/>
              <a:t>Zweitwohnung</a:t>
            </a:r>
          </a:p>
          <a:p>
            <a:r>
              <a:rPr lang="de-CH" sz="2000" dirty="0"/>
              <a:t>Ausländerbewilligung möglich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-2147482624" descr="WIAG_Logo (00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/>
              <a:t>Küche &amp; Esszimmer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-2147482624" descr="WIAG_Logo (00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/>
              <a:t>Wohnzimmer</a:t>
            </a:r>
          </a:p>
        </p:txBody>
      </p:sp>
      <p:pic>
        <p:nvPicPr>
          <p:cNvPr id="20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931" r="6483"/>
          <a:stretch>
            <a:fillRect/>
          </a:stretch>
        </p:blipFill>
        <p:spPr>
          <a:xfrm rot="5400000">
            <a:off x="6623050" y="2173605"/>
            <a:ext cx="4279265" cy="3886200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-2147482624" descr="WIAG_Logo (00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/>
              <a:t>Schlafzimmer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855" y="1825625"/>
            <a:ext cx="4351655" cy="43516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-2147482624" descr="WIAG_Logo (00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altLang="en-US" dirty="0"/>
              <a:t>Badezimmer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050" y="1825625"/>
            <a:ext cx="3263265" cy="435165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-2147482624" descr="WIAG_Logo (00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/>
              <a:t>Aussenansicht</a:t>
            </a:r>
          </a:p>
        </p:txBody>
      </p:sp>
      <p:pic>
        <p:nvPicPr>
          <p:cNvPr id="16" name="Picture 16" descr="H:\My Pictures\Diverse\St. Moritz\Picture 3\Foto 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5" y="2165985"/>
            <a:ext cx="2751455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7" descr="H:\My Pictures\Diverse\St. Moritz\Picture 3\Foto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55" y="2165985"/>
            <a:ext cx="2751455" cy="367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-2147482624" descr="WIAG_Logo (00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/>
              <a:t>Aussicht</a:t>
            </a:r>
          </a:p>
        </p:txBody>
      </p:sp>
      <p:pic>
        <p:nvPicPr>
          <p:cNvPr id="23" name="Picture 23" descr="H:\My Pictures\Diverse\St. Moritz\img_0905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2204720" y="1825625"/>
            <a:ext cx="2447290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2" descr="H:\My Pictures\Diverse\St. Moritz\img_0908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13663"/>
          <a:stretch>
            <a:fillRect/>
          </a:stretch>
        </p:blipFill>
        <p:spPr bwMode="auto">
          <a:xfrm>
            <a:off x="7538720" y="1825625"/>
            <a:ext cx="2447290" cy="4351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949960" y="1479550"/>
            <a:ext cx="101758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-2147482624" descr="WIAG_Logo (00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5" y="6412865"/>
            <a:ext cx="1424940" cy="327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Breitbild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2.5-Zimmer Wohnung in St. Moritz Bad</vt:lpstr>
      <vt:lpstr>Eckdaten der Wohnung</vt:lpstr>
      <vt:lpstr>Eckdaten der Wohnung</vt:lpstr>
      <vt:lpstr>Küche &amp; Esszimmer</vt:lpstr>
      <vt:lpstr>Wohnzimmer</vt:lpstr>
      <vt:lpstr>Schlafzimmer</vt:lpstr>
      <vt:lpstr>Badezimmer</vt:lpstr>
      <vt:lpstr>Aussenansicht</vt:lpstr>
      <vt:lpstr>Aussicht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Eckdaten der Immobilie</dc:title>
  <dc:creator>Gilli Patrik</dc:creator>
  <cp:lastModifiedBy>Sibylle Gilli</cp:lastModifiedBy>
  <cp:revision>15</cp:revision>
  <dcterms:created xsi:type="dcterms:W3CDTF">2019-01-29T14:05:00Z</dcterms:created>
  <dcterms:modified xsi:type="dcterms:W3CDTF">2019-02-07T09:22:09Z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